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2352" y="3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има\Desktop\b0aa7738006b4393ba2c782cda30765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324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дима\Desktop\1676672256_grizly-club-p-klipart-razgovor-s-rebenkom-4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101" y="3995832"/>
            <a:ext cx="4636852" cy="489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дима\Desktop\1677344444_bogatyr-club-p-pustaya-tablichka-dlya-nadpisi-fon-vkontak-57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706" y="467544"/>
            <a:ext cx="5180585" cy="3528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34659" y="1403648"/>
            <a:ext cx="346663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cs typeface="Times New Roman" pitchFamily="18" charset="0"/>
              </a:rPr>
              <a:t>Детская ложь причины и способы её преодоления</a:t>
            </a:r>
          </a:p>
        </p:txBody>
      </p:sp>
    </p:spTree>
    <p:extLst>
      <p:ext uri="{BB962C8B-B14F-4D97-AF65-F5344CB8AC3E}">
        <p14:creationId xmlns:p14="http://schemas.microsoft.com/office/powerpoint/2010/main" val="2095823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има\Desktop\b0aa7738006b4393ba2c782cda30765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04664" y="395536"/>
            <a:ext cx="6048672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Детская ложь!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    Вряд ли 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найдется на свете мама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которая никогда не встречалась с 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детской ложью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u="sng" dirty="0">
                <a:latin typeface="Times New Roman" pitchFamily="18" charset="0"/>
                <a:cs typeface="Times New Roman" pitchFamily="18" charset="0"/>
              </a:rPr>
              <a:t>и не оказывалась бы перед непростым вопросом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как реагировать?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    Да и что понимать под обманом? Можно ли провести четкую черту между 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детскими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фантазиями и самой настоящей 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ложью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? И почему в некоторых случаях взрослые считают, что обман – это плохо, а в других сами призывают детей не говорить правду, чтобы быть тактичными и не обидеть окружающих? 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      Поэтому, прежде чем обвинять ребенка в нечестности, </a:t>
            </a:r>
            <a:r>
              <a:rPr lang="ru-RU" u="sng" dirty="0">
                <a:latin typeface="Times New Roman" pitchFamily="18" charset="0"/>
                <a:cs typeface="Times New Roman" pitchFamily="18" charset="0"/>
              </a:rPr>
              <a:t>нужно разобраться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что же на самом деле стоит за таким поведением? 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Причин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может быть несколько.</a:t>
            </a:r>
          </a:p>
        </p:txBody>
      </p:sp>
      <p:pic>
        <p:nvPicPr>
          <p:cNvPr id="2050" name="Picture 2" descr="C:\Users\дима\Desktop\289361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4470" y="4423867"/>
            <a:ext cx="3469059" cy="4431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дима\Desktop\image008-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406" y="4211960"/>
            <a:ext cx="942441" cy="942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2671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има\Desktop\b0aa7738006b4393ba2c782cda30765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76672" y="370850"/>
            <a:ext cx="5904656" cy="8402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1. ОНИ БЕРУТ ПРИМЕР С НАС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  Нельзя требовать от детей того, что не выполняют сами 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родители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Поэтому, если вы заметили, что в последнее время ваш ребенок часто говорит неправду, проанализируйте собственное поведение. Может быть, бабушка, пытаясь успокоить малыша, пугает его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Бабаем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который придет и заберет его, если ребенок сейчас же не уснет или не начнет есть кашу? Или вы обещали сыну к концу недели подарить вожделенный компьютер, а потом по каким-то вполне объективным 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причинам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не смогли этого сделать, но ребенок воспринял это как обман? А бывает, что мы специально приукрашаем события, чтобы защитить ребенка (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«Дядя Степа всегда помогает тем, кто попал в беду»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или недоговариваем (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«Давай не будем говорить бабушке, что папа заболел»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или обманываем, чтобы не обидеть окружающих (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«Очень вкусный пирог!»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). Если мир, который преподносят ребенку взрослые, сильно отличается от реальности, ему это рано или поздно станет очевидным. С одной стороны, дети станут критичнее относиться к словам собственных 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родителей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С другой – начнут сами пользоваться этой тактикой. </a:t>
            </a:r>
            <a:r>
              <a:rPr lang="ru-RU" u="sng" dirty="0">
                <a:latin typeface="Times New Roman" pitchFamily="18" charset="0"/>
                <a:cs typeface="Times New Roman" pitchFamily="18" charset="0"/>
              </a:rPr>
              <a:t>Существует еще и такой вид обмана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обусловленный принятыми в обществе нормами приличия. Мы с раннего 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детства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учим ребенка быть вежливым и тактичным. Принимать подарки с радостью. Даже если дар не нравится. Хвалить угощение… Как же быть? 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Родителям придется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искать золотую середину и каждый раз вместе с ребенком решать, где стоит быть полностью откровенными, а где – нет.</a:t>
            </a:r>
          </a:p>
        </p:txBody>
      </p:sp>
      <p:pic>
        <p:nvPicPr>
          <p:cNvPr id="3074" name="Picture 2" descr="C:\Users\дима\Desktop\27625153300821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301208" y="7452320"/>
            <a:ext cx="1872208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4539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има\Desktop\b0aa7738006b4393ba2c782cda30765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76672" y="467544"/>
            <a:ext cx="5832648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2. ИМ МАЛО ВАШЕЙ ЛЮБВИ И ВНИМАНИЯ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 Современным 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родителям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часто не хватает времени побыть наедине с ребенком. Ребенку же необходимо знать, что его любят, ценят, что им гордятся. И, если 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родители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выказывают одобрение только в том случае, когда слышат о достижениях чада, нечего удивляться, что малыш попытается эти достижения преувеличить. По большому счету, он создает тот образ, который 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родители хотели бы видеть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 Тревожные и неуверенные в себе дети часто считают, что они недостаточно хороши, чтобы их любили такими, какие они есть. Вот ребенок и прикладывает массу усилий, чтобы выглядеть лучше. Хитрит, дабы 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родители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воспитатели, преподаватели думали о нем хорошо. 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По-детски незамысловато врет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приписывая себе чужие заслуги и достижения.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 Он и боится, что 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ложь откроется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u="sng" dirty="0">
                <a:latin typeface="Times New Roman" pitchFamily="18" charset="0"/>
                <a:cs typeface="Times New Roman" pitchFamily="18" charset="0"/>
              </a:rPr>
              <a:t>и остановиться уже не может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потерять любовь окружающих для него еще страшнее.</a:t>
            </a:r>
          </a:p>
          <a:p>
            <a:pPr algn="just"/>
            <a:r>
              <a:rPr lang="ru-RU" u="sng" dirty="0">
                <a:latin typeface="Times New Roman" pitchFamily="18" charset="0"/>
                <a:cs typeface="Times New Roman" pitchFamily="18" charset="0"/>
              </a:rPr>
              <a:t>Совет здесь один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если хотите вырастить человека, внутренне удовлетворенного собой, то помните, ребенка нужно просто любить, невзирая на его недостатки и промахи. Только безусловная любовь 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родителей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помогает детям уверенно двигаться по жизни, ставить перед собой реальные цели и достигать их.</a:t>
            </a:r>
          </a:p>
        </p:txBody>
      </p:sp>
      <p:pic>
        <p:nvPicPr>
          <p:cNvPr id="7" name="Picture 2" descr="C:\Users\дима\Desktop\27625153300821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985792" y="7171480"/>
            <a:ext cx="1872208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4912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има\Desktop\b0aa7738006b4393ba2c782cda30765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76672" y="323528"/>
            <a:ext cx="5832648" cy="8402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3. ОНИ ВАМИ МАНИПУЛИРУЮТ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Манипуляция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– это управление чужими поступками, чувствами, желаниями. Такое управление подразумевает не только открытое влияние на 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«объект»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но и искажение реального положения дел, чтобы достигнуть нужного результата. Ребенок может манипулировать чувствами близких (страх, гордость, восхищение, чтобы привлечь к себе внимание или даже вызвать угрызения совести. В результате такого поведения он может добиться от 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родителей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вполне ожидаемых действий.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Дети могут описывать несметные богатства своей семьи, или, наоборот, жаловаться на судьбу и невыносимые условия жизни. Главная цель в этом случае – привлечь к себе внимание (хотя бы на короткое время, вызвать восхищение, уважение или сострадание.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   По этой же 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причине возникают и мнимые детские болезни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Зная, что никакие объяснения и просьбы не помогут добиться желаемого, </a:t>
            </a:r>
            <a:r>
              <a:rPr lang="ru-RU" u="sng" dirty="0">
                <a:latin typeface="Times New Roman" pitchFamily="18" charset="0"/>
                <a:cs typeface="Times New Roman" pitchFamily="18" charset="0"/>
              </a:rPr>
              <a:t>ребенок начинает изображать больного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 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«У меня болит горло!»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«Я так сильно ударился, что не могу ходить!»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И мама сразу же становится покладистее и легко разрешает не делать уроки или поесть сладкого.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      Бывают и гораздо более серьезные ситуации, когда потребностью, ради которой ребенок манипулирует 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родителями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становится желание сохранить семью. Дети, заметив, что во время их болезни 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родители перестают ссориться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могут в действительности серьезно заболеть! Формально это та же самая манипуляция. </a:t>
            </a:r>
            <a:r>
              <a:rPr lang="ru-RU" u="sng" dirty="0">
                <a:latin typeface="Times New Roman" pitchFamily="18" charset="0"/>
                <a:cs typeface="Times New Roman" pitchFamily="18" charset="0"/>
              </a:rPr>
              <a:t>Но задумайтесь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легко ли при этом приходится малышу?</a:t>
            </a:r>
          </a:p>
        </p:txBody>
      </p:sp>
    </p:spTree>
    <p:extLst>
      <p:ext uri="{BB962C8B-B14F-4D97-AF65-F5344CB8AC3E}">
        <p14:creationId xmlns:p14="http://schemas.microsoft.com/office/powerpoint/2010/main" val="24829369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822</Words>
  <Application>Microsoft Office PowerPoint</Application>
  <PresentationFormat>Экран (4:3)</PresentationFormat>
  <Paragraphs>17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дима</dc:creator>
  <cp:lastModifiedBy>Мария Губарева</cp:lastModifiedBy>
  <cp:revision>5</cp:revision>
  <cp:lastPrinted>2023-10-02T05:37:54Z</cp:lastPrinted>
  <dcterms:created xsi:type="dcterms:W3CDTF">2023-09-30T08:37:58Z</dcterms:created>
  <dcterms:modified xsi:type="dcterms:W3CDTF">2023-10-02T05:41:22Z</dcterms:modified>
</cp:coreProperties>
</file>